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73" r:id="rId3"/>
    <p:sldId id="274" r:id="rId4"/>
    <p:sldId id="275" r:id="rId5"/>
    <p:sldId id="276" r:id="rId6"/>
    <p:sldId id="280" r:id="rId7"/>
    <p:sldId id="277" r:id="rId8"/>
    <p:sldId id="278" r:id="rId9"/>
    <p:sldId id="279" r:id="rId10"/>
    <p:sldId id="263" r:id="rId11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3D1D"/>
    <a:srgbClr val="FF6600"/>
    <a:srgbClr val="EE9AA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62709" autoAdjust="0"/>
  </p:normalViewPr>
  <p:slideViewPr>
    <p:cSldViewPr snapToGrid="0">
      <p:cViewPr varScale="1">
        <p:scale>
          <a:sx n="70" d="100"/>
          <a:sy n="70" d="100"/>
        </p:scale>
        <p:origin x="-70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9624F-3B3E-4108-91F3-70094D80F2E6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D4980-E6E0-4475-8A44-962B3E3153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347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890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3716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3071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860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8029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445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边缘的笔画会给人视觉上的沉重感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134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如何快速截取需要的视频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4980-E6E0-4475-8A44-962B3E3153F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4598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Administrator\桌面\ZCOOL_Floral Templat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478"/>
          <a:stretch>
            <a:fillRect/>
          </a:stretch>
        </p:blipFill>
        <p:spPr bwMode="auto">
          <a:xfrm>
            <a:off x="3488266" y="0"/>
            <a:ext cx="8703733" cy="689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Documents and Settings\Administrator\桌面\ZCOOL_Floral Templates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1563"/>
          <a:stretch/>
        </p:blipFill>
        <p:spPr bwMode="auto">
          <a:xfrm>
            <a:off x="0" y="0"/>
            <a:ext cx="3556001" cy="689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2533" y="5397500"/>
            <a:ext cx="7162800" cy="877768"/>
          </a:xfrm>
        </p:spPr>
        <p:txBody>
          <a:bodyPr/>
          <a:lstStyle>
            <a:lvl1pPr algn="ctr">
              <a:lnSpc>
                <a:spcPct val="11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69200" y="6162675"/>
            <a:ext cx="4622800" cy="431800"/>
          </a:xfrm>
        </p:spPr>
        <p:txBody>
          <a:bodyPr/>
          <a:lstStyle>
            <a:lvl1pPr marL="0" indent="0" algn="l">
              <a:buFontTx/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951119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06023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44567" y="476250"/>
            <a:ext cx="2937933" cy="5678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8" y="476250"/>
            <a:ext cx="8616949" cy="567848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780934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 bwMode="auto">
          <a:xfrm>
            <a:off x="2286000" y="1759527"/>
            <a:ext cx="3089564" cy="3072038"/>
          </a:xfrm>
          <a:custGeom>
            <a:avLst/>
            <a:gdLst>
              <a:gd name="connsiteX0" fmla="*/ 1620838 w 3089564"/>
              <a:gd name="connsiteY0" fmla="*/ 401782 h 3072038"/>
              <a:gd name="connsiteX1" fmla="*/ 484765 w 3089564"/>
              <a:gd name="connsiteY1" fmla="*/ 1537855 h 3072038"/>
              <a:gd name="connsiteX2" fmla="*/ 1620838 w 3089564"/>
              <a:gd name="connsiteY2" fmla="*/ 2673928 h 3072038"/>
              <a:gd name="connsiteX3" fmla="*/ 2756911 w 3089564"/>
              <a:gd name="connsiteY3" fmla="*/ 1537855 h 3072038"/>
              <a:gd name="connsiteX4" fmla="*/ 1620838 w 3089564"/>
              <a:gd name="connsiteY4" fmla="*/ 401782 h 3072038"/>
              <a:gd name="connsiteX5" fmla="*/ 1544782 w 3089564"/>
              <a:gd name="connsiteY5" fmla="*/ 0 h 3072038"/>
              <a:gd name="connsiteX6" fmla="*/ 3089564 w 3089564"/>
              <a:gd name="connsiteY6" fmla="*/ 1544782 h 3072038"/>
              <a:gd name="connsiteX7" fmla="*/ 1856110 w 3089564"/>
              <a:gd name="connsiteY7" fmla="*/ 3058180 h 3072038"/>
              <a:gd name="connsiteX8" fmla="*/ 1765305 w 3089564"/>
              <a:gd name="connsiteY8" fmla="*/ 3072038 h 3072038"/>
              <a:gd name="connsiteX9" fmla="*/ 1324259 w 3089564"/>
              <a:gd name="connsiteY9" fmla="*/ 3072038 h 3072038"/>
              <a:gd name="connsiteX10" fmla="*/ 1233455 w 3089564"/>
              <a:gd name="connsiteY10" fmla="*/ 3058180 h 3072038"/>
              <a:gd name="connsiteX11" fmla="*/ 0 w 3089564"/>
              <a:gd name="connsiteY11" fmla="*/ 1544782 h 3072038"/>
              <a:gd name="connsiteX12" fmla="*/ 1544782 w 3089564"/>
              <a:gd name="connsiteY12" fmla="*/ 0 h 307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9564" h="3072038">
                <a:moveTo>
                  <a:pt x="1620838" y="401782"/>
                </a:moveTo>
                <a:cubicBezTo>
                  <a:pt x="993402" y="401782"/>
                  <a:pt x="484765" y="910419"/>
                  <a:pt x="484765" y="1537855"/>
                </a:cubicBezTo>
                <a:cubicBezTo>
                  <a:pt x="484765" y="2165291"/>
                  <a:pt x="993402" y="2673928"/>
                  <a:pt x="1620838" y="2673928"/>
                </a:cubicBezTo>
                <a:cubicBezTo>
                  <a:pt x="2248274" y="2673928"/>
                  <a:pt x="2756911" y="2165291"/>
                  <a:pt x="2756911" y="1537855"/>
                </a:cubicBezTo>
                <a:cubicBezTo>
                  <a:pt x="2756911" y="910419"/>
                  <a:pt x="2248274" y="401782"/>
                  <a:pt x="1620838" y="401782"/>
                </a:cubicBezTo>
                <a:close/>
                <a:moveTo>
                  <a:pt x="1544782" y="0"/>
                </a:moveTo>
                <a:cubicBezTo>
                  <a:pt x="2397942" y="0"/>
                  <a:pt x="3089564" y="691622"/>
                  <a:pt x="3089564" y="1544782"/>
                </a:cubicBezTo>
                <a:cubicBezTo>
                  <a:pt x="3089564" y="2291297"/>
                  <a:pt x="2560041" y="2914135"/>
                  <a:pt x="1856110" y="3058180"/>
                </a:cubicBezTo>
                <a:lnTo>
                  <a:pt x="1765305" y="3072038"/>
                </a:lnTo>
                <a:lnTo>
                  <a:pt x="1324259" y="3072038"/>
                </a:lnTo>
                <a:lnTo>
                  <a:pt x="1233455" y="3058180"/>
                </a:lnTo>
                <a:cubicBezTo>
                  <a:pt x="529523" y="2914135"/>
                  <a:pt x="0" y="2291297"/>
                  <a:pt x="0" y="1544782"/>
                </a:cubicBezTo>
                <a:cubicBezTo>
                  <a:pt x="0" y="691622"/>
                  <a:pt x="691622" y="0"/>
                  <a:pt x="1544782" y="0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920489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32762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2427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8" y="1412876"/>
            <a:ext cx="5681133" cy="47418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2" y="1412876"/>
            <a:ext cx="5683249" cy="47418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73690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455763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3609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Administrator\桌面\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5" t="8889" r="44094" b="77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4998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65775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26043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3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5"/>
          <a:stretch>
            <a:fillRect/>
          </a:stretch>
        </p:blipFill>
        <p:spPr bwMode="auto">
          <a:xfrm>
            <a:off x="4165600" y="0"/>
            <a:ext cx="802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Documents and Settings\Administrator\桌面\34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5" r="44094"/>
          <a:stretch/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20" y="488950"/>
            <a:ext cx="10957981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323976"/>
            <a:ext cx="10957983" cy="474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95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95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95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8311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3300"/>
          </a:solidFill>
          <a:latin typeface="Arial" panose="020B0604020202020204" pitchFamily="34" charset="0"/>
          <a:ea typeface="华文中宋" panose="02010600040101010101" pitchFamily="2" charset="-122"/>
          <a:cs typeface="宋体" panose="02010600030101010101" pitchFamily="2" charset="-122"/>
        </a:defRPr>
      </a:lvl9pPr>
    </p:titleStyle>
    <p:bodyStyle>
      <a:lvl1pPr marL="342900" indent="-257175" algn="l" rtl="0" eaLnBrk="1" fontAlgn="base" hangingPunct="1">
        <a:spcBef>
          <a:spcPts val="1800"/>
        </a:spcBef>
        <a:spcAft>
          <a:spcPct val="0"/>
        </a:spcAft>
        <a:buClr>
          <a:schemeClr val="accent1">
            <a:lumMod val="75000"/>
          </a:schemeClr>
        </a:buClr>
        <a:buSzPct val="80000"/>
        <a:buFont typeface="Wingdings" panose="05000000000000000000" pitchFamily="2" charset="2"/>
        <a:buChar char="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3571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jpe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A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3875315"/>
            <a:ext cx="4276172" cy="854564"/>
          </a:xfrm>
        </p:spPr>
        <p:txBody>
          <a:bodyPr/>
          <a:lstStyle/>
          <a:p>
            <a:r>
              <a:rPr lang="en-US" altLang="zh-CN" b="1" dirty="0" err="1" smtClean="0"/>
              <a:t>PPT</a:t>
            </a:r>
            <a:r>
              <a:rPr lang="zh-CN" altLang="en-US" b="1" dirty="0" smtClean="0"/>
              <a:t>教学经验交流</a:t>
            </a:r>
            <a:endParaRPr lang="zh-CN" altLang="en-US" b="1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81679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视频应用</a:t>
            </a:r>
            <a:endParaRPr lang="zh-CN" altLang="en-US" dirty="0"/>
          </a:p>
        </p:txBody>
      </p:sp>
      <p:pic>
        <p:nvPicPr>
          <p:cNvPr id="4" name="中国动画的诞生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9888" y="1323975"/>
            <a:ext cx="8926512" cy="4741863"/>
          </a:xfrm>
        </p:spPr>
      </p:pic>
    </p:spTree>
    <p:extLst>
      <p:ext uri="{BB962C8B-B14F-4D97-AF65-F5344CB8AC3E}">
        <p14:creationId xmlns="" xmlns:p14="http://schemas.microsoft.com/office/powerpoint/2010/main" val="2950090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Picture_1"/>
          <p:cNvSpPr/>
          <p:nvPr>
            <p:custDataLst>
              <p:tags r:id="rId1"/>
            </p:custDataLst>
          </p:nvPr>
        </p:nvSpPr>
        <p:spPr>
          <a:xfrm>
            <a:off x="1219201" y="1422627"/>
            <a:ext cx="6448425" cy="3795712"/>
          </a:xfrm>
          <a:custGeom>
            <a:avLst/>
            <a:gdLst>
              <a:gd name="connsiteX0" fmla="*/ 0 w 7143750"/>
              <a:gd name="connsiteY0" fmla="*/ 0 h 2333625"/>
              <a:gd name="connsiteX1" fmla="*/ 4810125 w 7143750"/>
              <a:gd name="connsiteY1" fmla="*/ 0 h 2333625"/>
              <a:gd name="connsiteX2" fmla="*/ 7143750 w 7143750"/>
              <a:gd name="connsiteY2" fmla="*/ 2333625 h 2333625"/>
              <a:gd name="connsiteX3" fmla="*/ 0 w 7143750"/>
              <a:gd name="connsiteY3" fmla="*/ 233362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0" h="2333625">
                <a:moveTo>
                  <a:pt x="0" y="0"/>
                </a:moveTo>
                <a:lnTo>
                  <a:pt x="4810125" y="0"/>
                </a:lnTo>
                <a:lnTo>
                  <a:pt x="7143750" y="2333625"/>
                </a:lnTo>
                <a:lnTo>
                  <a:pt x="0" y="2333625"/>
                </a:lnTo>
                <a:close/>
              </a:path>
            </a:pathLst>
          </a:custGeom>
          <a:blipFill dpi="0" rotWithShape="1">
            <a:blip r:embed="rId11" cstate="print"/>
            <a:srcRect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MH_Other_1"/>
          <p:cNvCxnSpPr/>
          <p:nvPr>
            <p:custDataLst>
              <p:tags r:id="rId2"/>
            </p:custDataLst>
          </p:nvPr>
        </p:nvCxnSpPr>
        <p:spPr>
          <a:xfrm>
            <a:off x="5562601" y="1221014"/>
            <a:ext cx="2447925" cy="4387850"/>
          </a:xfrm>
          <a:prstGeom prst="line">
            <a:avLst/>
          </a:prstGeom>
          <a:ln>
            <a:solidFill>
              <a:srgbClr val="6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MH_Other_2"/>
          <p:cNvCxnSpPr/>
          <p:nvPr>
            <p:custDataLst>
              <p:tags r:id="rId3"/>
            </p:custDataLst>
          </p:nvPr>
        </p:nvCxnSpPr>
        <p:spPr>
          <a:xfrm>
            <a:off x="5362575" y="5608864"/>
            <a:ext cx="2647950" cy="0"/>
          </a:xfrm>
          <a:prstGeom prst="line">
            <a:avLst/>
          </a:prstGeom>
          <a:ln>
            <a:solidFill>
              <a:srgbClr val="6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MH_Other_3"/>
          <p:cNvCxnSpPr/>
          <p:nvPr>
            <p:custDataLst>
              <p:tags r:id="rId4"/>
            </p:custDataLst>
          </p:nvPr>
        </p:nvCxnSpPr>
        <p:spPr>
          <a:xfrm flipV="1">
            <a:off x="5362575" y="1951264"/>
            <a:ext cx="2076450" cy="3657600"/>
          </a:xfrm>
          <a:prstGeom prst="line">
            <a:avLst/>
          </a:prstGeom>
          <a:ln>
            <a:solidFill>
              <a:srgbClr val="6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4"/>
          <p:cNvCxnSpPr/>
          <p:nvPr>
            <p:custDataLst>
              <p:tags r:id="rId5"/>
            </p:custDataLst>
          </p:nvPr>
        </p:nvCxnSpPr>
        <p:spPr>
          <a:xfrm>
            <a:off x="7439026" y="1951264"/>
            <a:ext cx="2924175" cy="0"/>
          </a:xfrm>
          <a:prstGeom prst="line">
            <a:avLst/>
          </a:prstGeom>
          <a:ln>
            <a:solidFill>
              <a:srgbClr val="6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MH_Other_5"/>
          <p:cNvCxnSpPr/>
          <p:nvPr>
            <p:custDataLst>
              <p:tags r:id="rId6"/>
            </p:custDataLst>
          </p:nvPr>
        </p:nvCxnSpPr>
        <p:spPr>
          <a:xfrm>
            <a:off x="1219200" y="1217839"/>
            <a:ext cx="4343400" cy="0"/>
          </a:xfrm>
          <a:prstGeom prst="line">
            <a:avLst/>
          </a:prstGeom>
          <a:ln>
            <a:solidFill>
              <a:srgbClr val="6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Picture_2"/>
          <p:cNvSpPr/>
          <p:nvPr>
            <p:custDataLst>
              <p:tags r:id="rId7"/>
            </p:custDataLst>
          </p:nvPr>
        </p:nvSpPr>
        <p:spPr>
          <a:xfrm>
            <a:off x="6029326" y="2156052"/>
            <a:ext cx="4333875" cy="2551112"/>
          </a:xfrm>
          <a:custGeom>
            <a:avLst/>
            <a:gdLst>
              <a:gd name="connsiteX0" fmla="*/ 1415732 w 4333875"/>
              <a:gd name="connsiteY0" fmla="*/ 0 h 2551033"/>
              <a:gd name="connsiteX1" fmla="*/ 4333875 w 4333875"/>
              <a:gd name="connsiteY1" fmla="*/ 0 h 2551033"/>
              <a:gd name="connsiteX2" fmla="*/ 4333875 w 4333875"/>
              <a:gd name="connsiteY2" fmla="*/ 2551033 h 2551033"/>
              <a:gd name="connsiteX3" fmla="*/ 0 w 4333875"/>
              <a:gd name="connsiteY3" fmla="*/ 2551033 h 255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2551033">
                <a:moveTo>
                  <a:pt x="1415732" y="0"/>
                </a:moveTo>
                <a:lnTo>
                  <a:pt x="4333875" y="0"/>
                </a:lnTo>
                <a:lnTo>
                  <a:pt x="4333875" y="2551033"/>
                </a:lnTo>
                <a:lnTo>
                  <a:pt x="0" y="2551033"/>
                </a:ln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MH_Text_1"/>
          <p:cNvSpPr/>
          <p:nvPr>
            <p:custDataLst>
              <p:tags r:id="rId8"/>
            </p:custDataLst>
          </p:nvPr>
        </p:nvSpPr>
        <p:spPr>
          <a:xfrm>
            <a:off x="2162175" y="5256440"/>
            <a:ext cx="2552700" cy="728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srgbClr val="1C9ED2"/>
                </a:solidFill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设计理念</a:t>
            </a:r>
            <a:endParaRPr lang="zh-CN" altLang="en-US" dirty="0">
              <a:solidFill>
                <a:srgbClr val="1C9ED2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MH_Text_2"/>
          <p:cNvSpPr/>
          <p:nvPr>
            <p:custDataLst>
              <p:tags r:id="rId9"/>
            </p:custDataLst>
          </p:nvPr>
        </p:nvSpPr>
        <p:spPr>
          <a:xfrm>
            <a:off x="7639050" y="1205140"/>
            <a:ext cx="2552700" cy="728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技巧和工具</a:t>
            </a:r>
            <a:endParaRPr lang="zh-CN" altLang="en-US" dirty="0">
              <a:solidFill>
                <a:srgbClr val="1C9ED2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6552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关于文字的运用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如何获取文字素材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原则：只要文字不要格式，至少不要链接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43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关于字体的运用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字体的原则：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少用宋体、忌用艺术字、避免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杂乱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字体按照大类分为：衬线字体、非衬线字体。</a:t>
            </a:r>
          </a:p>
          <a:p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衬线字体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比如：宋体、楷体、隶书等（边缘有笔画修饰）</a:t>
            </a:r>
          </a:p>
          <a:p>
            <a:r>
              <a:rPr lang="zh-CN" altLang="en-US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衬线字体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比如：微软雅黑、方正兰亭（工整规矩）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936" b="26984"/>
          <a:stretch/>
        </p:blipFill>
        <p:spPr>
          <a:xfrm>
            <a:off x="841828" y="3304225"/>
            <a:ext cx="8534400" cy="2885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45607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关于字体的运用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418" y="1323977"/>
            <a:ext cx="10957983" cy="504824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字体的原则：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用艺术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538" t="17779" r="32064" b="17671"/>
          <a:stretch/>
        </p:blipFill>
        <p:spPr>
          <a:xfrm>
            <a:off x="5617030" y="1200150"/>
            <a:ext cx="3788228" cy="51812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3106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关于字体的运用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418" y="1323977"/>
            <a:ext cx="10957983" cy="504824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字体的获取方式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6" y="1828801"/>
            <a:ext cx="6200935" cy="15636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53754" y="5805010"/>
            <a:ext cx="37395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5A3D1D"/>
                </a:solidFill>
              </a:rPr>
              <a:t>http://www.qiuziti.com/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75" y="3392458"/>
            <a:ext cx="5608526" cy="29357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40589" y="1828801"/>
            <a:ext cx="3611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5A3D1D"/>
                </a:solidFill>
              </a:rPr>
              <a:t>字体管家</a:t>
            </a:r>
            <a:endParaRPr lang="zh-CN" altLang="en-US" sz="2800" dirty="0">
              <a:solidFill>
                <a:srgbClr val="5A3D1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2269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934" y="779236"/>
            <a:ext cx="10957981" cy="711200"/>
          </a:xfrm>
        </p:spPr>
        <p:txBody>
          <a:bodyPr/>
          <a:lstStyle/>
          <a:p>
            <a:r>
              <a:rPr lang="zh-CN" altLang="en-US" dirty="0" smtClean="0"/>
              <a:t>关于图片的运用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932" y="1614262"/>
            <a:ext cx="10957983" cy="159339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图片运用的原则：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高清、无码、不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图片按照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大类分为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：背景是否透明；格式是否高清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透明背景图片常见格式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PNG,GIF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99860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934" y="779236"/>
            <a:ext cx="10957981" cy="711200"/>
          </a:xfrm>
        </p:spPr>
        <p:txBody>
          <a:bodyPr/>
          <a:lstStyle/>
          <a:p>
            <a:r>
              <a:rPr lang="zh-CN" altLang="en-US" dirty="0" smtClean="0"/>
              <a:t>关于图片的运用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8" y="1490436"/>
            <a:ext cx="6415316" cy="4811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778" t="27513" r="27778" b="24868"/>
          <a:stretch/>
        </p:blipFill>
        <p:spPr>
          <a:xfrm>
            <a:off x="7054250" y="1490436"/>
            <a:ext cx="4064000" cy="32657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68019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934" y="779236"/>
            <a:ext cx="10957981" cy="711200"/>
          </a:xfrm>
        </p:spPr>
        <p:txBody>
          <a:bodyPr/>
          <a:lstStyle/>
          <a:p>
            <a:r>
              <a:rPr lang="zh-CN" altLang="en-US" dirty="0" smtClean="0"/>
              <a:t>关于图片的运用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571"/>
            <a:ext cx="5931505" cy="4448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06" y="1596570"/>
            <a:ext cx="6260494" cy="44486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58327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Pictur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Pictur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24210512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A000120141114A01PWBG">
  <a:themeElements>
    <a:clrScheme name="自定义 95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DEAB81"/>
      </a:accent1>
      <a:accent2>
        <a:srgbClr val="869ACD"/>
      </a:accent2>
      <a:accent3>
        <a:srgbClr val="E95D7B"/>
      </a:accent3>
      <a:accent4>
        <a:srgbClr val="FFD009"/>
      </a:accent4>
      <a:accent5>
        <a:srgbClr val="9DCB6B"/>
      </a:accent5>
      <a:accent6>
        <a:srgbClr val="00B0F0"/>
      </a:accent6>
      <a:hlink>
        <a:srgbClr val="B84D30"/>
      </a:hlink>
      <a:folHlink>
        <a:srgbClr val="AFB2B4"/>
      </a:folHlink>
    </a:clrScheme>
    <a:fontScheme name="自定义 11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b="1" dirty="0" smtClean="0">
            <a:latin typeface="汉仪瘦金书繁" panose="02010609000101010101" pitchFamily="49" charset="-122"/>
            <a:ea typeface="汉仪瘦金书繁" panose="02010609000101010101" pitchFamily="49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A000520141202A02KPBG</Template>
  <TotalTime>1200</TotalTime>
  <Words>248</Words>
  <Application>Microsoft Office PowerPoint</Application>
  <PresentationFormat>自定义</PresentationFormat>
  <Paragraphs>39</Paragraphs>
  <Slides>10</Slides>
  <Notes>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A000120141114A01PWBG</vt:lpstr>
      <vt:lpstr>PPT教学经验交流</vt:lpstr>
      <vt:lpstr>幻灯片 2</vt:lpstr>
      <vt:lpstr>关于文字的运用</vt:lpstr>
      <vt:lpstr>关于字体的运用</vt:lpstr>
      <vt:lpstr>关于字体的运用</vt:lpstr>
      <vt:lpstr>关于字体的运用</vt:lpstr>
      <vt:lpstr>关于图片的运用</vt:lpstr>
      <vt:lpstr>关于图片的运用</vt:lpstr>
      <vt:lpstr>关于图片的运用</vt:lpstr>
      <vt:lpstr>视频应用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PPT教学经验交流</dc:title>
  <dc:creator>江海</dc:creator>
  <cp:lastModifiedBy>liangxx</cp:lastModifiedBy>
  <cp:revision>47</cp:revision>
  <cp:lastPrinted>2016-10-17T04:37:04Z</cp:lastPrinted>
  <dcterms:created xsi:type="dcterms:W3CDTF">2015-05-05T08:02:14Z</dcterms:created>
  <dcterms:modified xsi:type="dcterms:W3CDTF">2017-12-07T02:41:34Z</dcterms:modified>
</cp:coreProperties>
</file>